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77fb52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77fb52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1f6cbf4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1f6cbf4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1f6cbf4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1f6cbf4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1f6cbf4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1f6cbf4c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1f6cbf4c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1f6cbf4c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1f6cbf4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1f6cbf4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1f6cbf4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1f6cbf4c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Nice to look at as a class potentially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1f6cbf4c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1f6cbf4c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1f6cbf4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1f6cbf4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Skippable, can be done independently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 name="Google Shape;16;p2"/>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 name="Google Shape;17;p2"/>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p2"/>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yer Logo">
  <p:cSld name="Thayer Logo">
    <p:bg>
      <p:bgPr>
        <a:solidFill>
          <a:schemeClr val="lt1"/>
        </a:solidFill>
      </p:bgPr>
    </p:bg>
    <p:spTree>
      <p:nvGrpSpPr>
        <p:cNvPr id="70" name="Shape 70"/>
        <p:cNvGrpSpPr/>
        <p:nvPr/>
      </p:nvGrpSpPr>
      <p:grpSpPr>
        <a:xfrm>
          <a:off x="0" y="0"/>
          <a:ext cx="0" cy="0"/>
          <a:chOff x="0" y="0"/>
          <a:chExt cx="0" cy="0"/>
        </a:xfrm>
      </p:grpSpPr>
      <p:sp>
        <p:nvSpPr>
          <p:cNvPr id="71" name="Google Shape;71;p11"/>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1"/>
          <p:cNvSpPr txBox="1"/>
          <p:nvPr/>
        </p:nvSpPr>
        <p:spPr>
          <a:xfrm>
            <a:off x="1" y="3220980"/>
            <a:ext cx="91440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000" u="none" cap="none" strike="noStrike">
                <a:solidFill>
                  <a:schemeClr val="dk1"/>
                </a:solidFill>
                <a:latin typeface="Arial"/>
                <a:ea typeface="Arial"/>
                <a:cs typeface="Arial"/>
                <a:sym typeface="Arial"/>
              </a:rPr>
              <a:t>engineering.dartmouth.edu</a:t>
            </a:r>
            <a:endParaRPr sz="1100"/>
          </a:p>
        </p:txBody>
      </p:sp>
      <p:pic>
        <p:nvPicPr>
          <p:cNvPr descr="A close up of a sign&#10;&#10;Description automatically generated" id="75" name="Google Shape;75;p11"/>
          <p:cNvPicPr preferRelativeResize="0"/>
          <p:nvPr/>
        </p:nvPicPr>
        <p:blipFill rotWithShape="1">
          <a:blip r:embed="rId2">
            <a:alphaModFix/>
          </a:blip>
          <a:srcRect b="0" l="0" r="0" t="0"/>
          <a:stretch/>
        </p:blipFill>
        <p:spPr>
          <a:xfrm>
            <a:off x="1828800" y="1122420"/>
            <a:ext cx="5486401" cy="1600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Option">
  <p:cSld name="Title Slide - Dark Option">
    <p:bg>
      <p:bgPr>
        <a:solidFill>
          <a:srgbClr val="00693E"/>
        </a:solidFill>
      </p:bgPr>
    </p:bg>
    <p:spTree>
      <p:nvGrpSpPr>
        <p:cNvPr id="76" name="Shape 76"/>
        <p:cNvGrpSpPr/>
        <p:nvPr/>
      </p:nvGrpSpPr>
      <p:grpSpPr>
        <a:xfrm>
          <a:off x="0" y="0"/>
          <a:ext cx="0" cy="0"/>
          <a:chOff x="0" y="0"/>
          <a:chExt cx="0" cy="0"/>
        </a:xfrm>
      </p:grpSpPr>
      <p:sp>
        <p:nvSpPr>
          <p:cNvPr id="77" name="Google Shape;77;p1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lt1"/>
              </a:buClr>
              <a:buSzPts val="4500"/>
              <a:buFont typeface="Arial"/>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8" name="Google Shape;78;p1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9" name="Google Shape;79;p12"/>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2"/>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2"/>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2"/>
          <p:cNvSpPr/>
          <p:nvPr/>
        </p:nvSpPr>
        <p:spPr>
          <a:xfrm>
            <a:off x="0" y="4767263"/>
            <a:ext cx="9144000" cy="3762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 name="Google Shape;83;p12"/>
          <p:cNvPicPr preferRelativeResize="0"/>
          <p:nvPr/>
        </p:nvPicPr>
        <p:blipFill rotWithShape="1">
          <a:blip r:embed="rId2">
            <a:alphaModFix/>
          </a:blip>
          <a:srcRect b="0" l="0" r="0" t="0"/>
          <a:stretch/>
        </p:blipFill>
        <p:spPr>
          <a:xfrm>
            <a:off x="623571" y="4864687"/>
            <a:ext cx="2294419" cy="20956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yer Logo - Dark Option">
  <p:cSld name="Thayer Logo - Dark Option">
    <p:bg>
      <p:bgPr>
        <a:solidFill>
          <a:srgbClr val="00693E"/>
        </a:solidFill>
      </p:bgPr>
    </p:bg>
    <p:spTree>
      <p:nvGrpSpPr>
        <p:cNvPr id="84" name="Shape 84"/>
        <p:cNvGrpSpPr/>
        <p:nvPr/>
      </p:nvGrpSpPr>
      <p:grpSpPr>
        <a:xfrm>
          <a:off x="0" y="0"/>
          <a:ext cx="0" cy="0"/>
          <a:chOff x="0" y="0"/>
          <a:chExt cx="0" cy="0"/>
        </a:xfrm>
      </p:grpSpPr>
      <p:sp>
        <p:nvSpPr>
          <p:cNvPr id="85" name="Google Shape;85;p13"/>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3"/>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3"/>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nvSpPr>
        <p:spPr>
          <a:xfrm>
            <a:off x="1" y="3553232"/>
            <a:ext cx="91440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000" u="none" cap="none" strike="noStrike">
                <a:solidFill>
                  <a:schemeClr val="lt1"/>
                </a:solidFill>
                <a:latin typeface="Arial"/>
                <a:ea typeface="Arial"/>
                <a:cs typeface="Arial"/>
                <a:sym typeface="Arial"/>
              </a:rPr>
              <a:t>engineering.dartmouth.edu</a:t>
            </a:r>
            <a:endParaRPr sz="1100"/>
          </a:p>
        </p:txBody>
      </p:sp>
      <p:sp>
        <p:nvSpPr>
          <p:cNvPr id="89" name="Google Shape;89;p13"/>
          <p:cNvSpPr/>
          <p:nvPr/>
        </p:nvSpPr>
        <p:spPr>
          <a:xfrm>
            <a:off x="0" y="4717752"/>
            <a:ext cx="9144000" cy="4257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drawing&#10;&#10;Description automatically generated" id="90" name="Google Shape;90;p13"/>
          <p:cNvPicPr preferRelativeResize="0"/>
          <p:nvPr/>
        </p:nvPicPr>
        <p:blipFill rotWithShape="1">
          <a:blip r:embed="rId2">
            <a:alphaModFix/>
          </a:blip>
          <a:srcRect b="0" l="0" r="0" t="0"/>
          <a:stretch/>
        </p:blipFill>
        <p:spPr>
          <a:xfrm>
            <a:off x="1828800" y="1244652"/>
            <a:ext cx="5486399" cy="1674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33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 name="Google Shape;21;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algn="l">
              <a:lnSpc>
                <a:spcPct val="90000"/>
              </a:lnSpc>
              <a:spcBef>
                <a:spcPts val="800"/>
              </a:spcBef>
              <a:spcAft>
                <a:spcPts val="0"/>
              </a:spcAft>
              <a:buClr>
                <a:schemeClr val="dk1"/>
              </a:buClr>
              <a:buSzPts val="2100"/>
              <a:buChar char="•"/>
              <a:defRPr b="0" i="0">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b="0" i="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b="0" i="0">
                <a:latin typeface="Arial"/>
                <a:ea typeface="Arial"/>
                <a:cs typeface="Arial"/>
                <a:sym typeface="Arial"/>
              </a:defRPr>
            </a:lvl3pPr>
            <a:lvl4pPr indent="-317500" lvl="3" marL="1828800" algn="l">
              <a:lnSpc>
                <a:spcPct val="90000"/>
              </a:lnSpc>
              <a:spcBef>
                <a:spcPts val="400"/>
              </a:spcBef>
              <a:spcAft>
                <a:spcPts val="0"/>
              </a:spcAft>
              <a:buClr>
                <a:schemeClr val="dk1"/>
              </a:buClr>
              <a:buSzPts val="1400"/>
              <a:buChar char="•"/>
              <a:defRPr b="0" i="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3"/>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b="0" i="0">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b="0" i="0">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lt1"/>
                </a:solidFill>
                <a:latin typeface="Arial"/>
                <a:ea typeface="Arial"/>
                <a:cs typeface="Arial"/>
                <a:sym typeface="Arial"/>
              </a:defRPr>
            </a:lvl1pPr>
            <a:lvl2pPr indent="0" lvl="1" marL="0" algn="r">
              <a:spcBef>
                <a:spcPts val="0"/>
              </a:spcBef>
              <a:buNone/>
              <a:defRPr b="0" i="0" sz="900" u="none" cap="none" strike="noStrike">
                <a:solidFill>
                  <a:schemeClr val="lt1"/>
                </a:solidFill>
                <a:latin typeface="Arial"/>
                <a:ea typeface="Arial"/>
                <a:cs typeface="Arial"/>
                <a:sym typeface="Arial"/>
              </a:defRPr>
            </a:lvl2pPr>
            <a:lvl3pPr indent="0" lvl="2" marL="0" algn="r">
              <a:spcBef>
                <a:spcPts val="0"/>
              </a:spcBef>
              <a:buNone/>
              <a:defRPr b="0" i="0" sz="900" u="none" cap="none" strike="noStrike">
                <a:solidFill>
                  <a:schemeClr val="lt1"/>
                </a:solidFill>
                <a:latin typeface="Arial"/>
                <a:ea typeface="Arial"/>
                <a:cs typeface="Arial"/>
                <a:sym typeface="Arial"/>
              </a:defRPr>
            </a:lvl3pPr>
            <a:lvl4pPr indent="0" lvl="3" marL="0" algn="r">
              <a:spcBef>
                <a:spcPts val="0"/>
              </a:spcBef>
              <a:buNone/>
              <a:defRPr b="0" i="0" sz="900" u="none" cap="none" strike="noStrike">
                <a:solidFill>
                  <a:schemeClr val="lt1"/>
                </a:solidFill>
                <a:latin typeface="Arial"/>
                <a:ea typeface="Arial"/>
                <a:cs typeface="Arial"/>
                <a:sym typeface="Arial"/>
              </a:defRPr>
            </a:lvl4pPr>
            <a:lvl5pPr indent="0" lvl="4" marL="0" algn="r">
              <a:spcBef>
                <a:spcPts val="0"/>
              </a:spcBef>
              <a:buNone/>
              <a:defRPr b="0" i="0" sz="900" u="none" cap="none" strike="noStrike">
                <a:solidFill>
                  <a:schemeClr val="lt1"/>
                </a:solidFill>
                <a:latin typeface="Arial"/>
                <a:ea typeface="Arial"/>
                <a:cs typeface="Arial"/>
                <a:sym typeface="Arial"/>
              </a:defRPr>
            </a:lvl5pPr>
            <a:lvl6pPr indent="0" lvl="5" marL="0" algn="r">
              <a:spcBef>
                <a:spcPts val="0"/>
              </a:spcBef>
              <a:buNone/>
              <a:defRPr b="0" i="0" sz="900" u="none" cap="none" strike="noStrike">
                <a:solidFill>
                  <a:schemeClr val="lt1"/>
                </a:solidFill>
                <a:latin typeface="Arial"/>
                <a:ea typeface="Arial"/>
                <a:cs typeface="Arial"/>
                <a:sym typeface="Arial"/>
              </a:defRPr>
            </a:lvl6pPr>
            <a:lvl7pPr indent="0" lvl="6" marL="0" algn="r">
              <a:spcBef>
                <a:spcPts val="0"/>
              </a:spcBef>
              <a:buNone/>
              <a:defRPr b="0" i="0" sz="900" u="none" cap="none" strike="noStrike">
                <a:solidFill>
                  <a:schemeClr val="lt1"/>
                </a:solidFill>
                <a:latin typeface="Arial"/>
                <a:ea typeface="Arial"/>
                <a:cs typeface="Arial"/>
                <a:sym typeface="Arial"/>
              </a:defRPr>
            </a:lvl7pPr>
            <a:lvl8pPr indent="0" lvl="7" marL="0" algn="r">
              <a:spcBef>
                <a:spcPts val="0"/>
              </a:spcBef>
              <a:buNone/>
              <a:defRPr b="0" i="0" sz="900" u="none" cap="none" strike="noStrike">
                <a:solidFill>
                  <a:schemeClr val="lt1"/>
                </a:solidFill>
                <a:latin typeface="Arial"/>
                <a:ea typeface="Arial"/>
                <a:cs typeface="Arial"/>
                <a:sym typeface="Arial"/>
              </a:defRPr>
            </a:lvl8pPr>
            <a:lvl9pPr indent="0" lvl="8" mar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 name="Google Shape;27;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424141"/>
              </a:buClr>
              <a:buSzPts val="1800"/>
              <a:buNone/>
              <a:defRPr sz="1800">
                <a:solidFill>
                  <a:srgbClr val="42414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8" name="Google Shape;28;p4"/>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4"/>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 name="Google Shape;30;p4"/>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 name="Google Shape;34;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5"/>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5"/>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5"/>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 name="Google Shape;40;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6"/>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 name="Google Shape;45;p6"/>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 name="Google Shape;46;p6"/>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 name="Google Shape;49;p7"/>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7"/>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7"/>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8"/>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 name="Google Shape;55;p8"/>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9" name="Google Shape;59;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0" name="Google Shape;60;p9"/>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9"/>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9"/>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6" name="Google Shape;66;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7" name="Google Shape;67;p10"/>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0"/>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0"/>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767263"/>
            <a:ext cx="9144000" cy="376200"/>
          </a:xfrm>
          <a:prstGeom prst="rect">
            <a:avLst/>
          </a:prstGeom>
          <a:solidFill>
            <a:srgbClr val="00693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7359804" y="4821625"/>
            <a:ext cx="6534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051580" y="4821625"/>
            <a:ext cx="41745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8141784" y="4821625"/>
            <a:ext cx="373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Arial"/>
                <a:ea typeface="Arial"/>
                <a:cs typeface="Arial"/>
                <a:sym typeface="Arial"/>
              </a:defRPr>
            </a:lvl1pPr>
            <a:lvl2pPr indent="0" lvl="1" marL="0" marR="0" rtl="0" algn="r">
              <a:spcBef>
                <a:spcPts val="0"/>
              </a:spcBef>
              <a:buNone/>
              <a:defRPr b="0" i="0" sz="900" u="none" cap="none" strike="noStrike">
                <a:solidFill>
                  <a:schemeClr val="lt1"/>
                </a:solidFill>
                <a:latin typeface="Arial"/>
                <a:ea typeface="Arial"/>
                <a:cs typeface="Arial"/>
                <a:sym typeface="Arial"/>
              </a:defRPr>
            </a:lvl2pPr>
            <a:lvl3pPr indent="0" lvl="2" marL="0" marR="0" rtl="0" algn="r">
              <a:spcBef>
                <a:spcPts val="0"/>
              </a:spcBef>
              <a:buNone/>
              <a:defRPr b="0" i="0" sz="900" u="none" cap="none" strike="noStrike">
                <a:solidFill>
                  <a:schemeClr val="lt1"/>
                </a:solidFill>
                <a:latin typeface="Arial"/>
                <a:ea typeface="Arial"/>
                <a:cs typeface="Arial"/>
                <a:sym typeface="Arial"/>
              </a:defRPr>
            </a:lvl3pPr>
            <a:lvl4pPr indent="0" lvl="3" marL="0" marR="0" rtl="0" algn="r">
              <a:spcBef>
                <a:spcPts val="0"/>
              </a:spcBef>
              <a:buNone/>
              <a:defRPr b="0" i="0" sz="900" u="none" cap="none" strike="noStrike">
                <a:solidFill>
                  <a:schemeClr val="lt1"/>
                </a:solidFill>
                <a:latin typeface="Arial"/>
                <a:ea typeface="Arial"/>
                <a:cs typeface="Arial"/>
                <a:sym typeface="Arial"/>
              </a:defRPr>
            </a:lvl4pPr>
            <a:lvl5pPr indent="0" lvl="4" marL="0" marR="0" rtl="0" algn="r">
              <a:spcBef>
                <a:spcPts val="0"/>
              </a:spcBef>
              <a:buNone/>
              <a:defRPr b="0" i="0" sz="900" u="none" cap="none" strike="noStrike">
                <a:solidFill>
                  <a:schemeClr val="lt1"/>
                </a:solidFill>
                <a:latin typeface="Arial"/>
                <a:ea typeface="Arial"/>
                <a:cs typeface="Arial"/>
                <a:sym typeface="Arial"/>
              </a:defRPr>
            </a:lvl5pPr>
            <a:lvl6pPr indent="0" lvl="5" marL="0" marR="0" rtl="0" algn="r">
              <a:spcBef>
                <a:spcPts val="0"/>
              </a:spcBef>
              <a:buNone/>
              <a:defRPr b="0" i="0" sz="900" u="none" cap="none" strike="noStrike">
                <a:solidFill>
                  <a:schemeClr val="lt1"/>
                </a:solidFill>
                <a:latin typeface="Arial"/>
                <a:ea typeface="Arial"/>
                <a:cs typeface="Arial"/>
                <a:sym typeface="Arial"/>
              </a:defRPr>
            </a:lvl6pPr>
            <a:lvl7pPr indent="0" lvl="6" marL="0" marR="0" rtl="0" algn="r">
              <a:spcBef>
                <a:spcPts val="0"/>
              </a:spcBef>
              <a:buNone/>
              <a:defRPr b="0" i="0" sz="900" u="none" cap="none" strike="noStrike">
                <a:solidFill>
                  <a:schemeClr val="lt1"/>
                </a:solidFill>
                <a:latin typeface="Arial"/>
                <a:ea typeface="Arial"/>
                <a:cs typeface="Arial"/>
                <a:sym typeface="Arial"/>
              </a:defRPr>
            </a:lvl7pPr>
            <a:lvl8pPr indent="0" lvl="7" marL="0" marR="0" rtl="0" algn="r">
              <a:spcBef>
                <a:spcPts val="0"/>
              </a:spcBef>
              <a:buNone/>
              <a:defRPr b="0" i="0" sz="900" u="none" cap="none" strike="noStrike">
                <a:solidFill>
                  <a:schemeClr val="lt1"/>
                </a:solidFill>
                <a:latin typeface="Arial"/>
                <a:ea typeface="Arial"/>
                <a:cs typeface="Arial"/>
                <a:sym typeface="Arial"/>
              </a:defRPr>
            </a:lvl8pPr>
            <a:lvl9pPr indent="0" lvl="8" marL="0" marR="0" rtl="0" algn="r">
              <a:spcBef>
                <a:spcPts val="0"/>
              </a:spcBef>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 name="Google Shape;12;p1"/>
          <p:cNvPicPr preferRelativeResize="0"/>
          <p:nvPr/>
        </p:nvPicPr>
        <p:blipFill rotWithShape="1">
          <a:blip r:embed="rId1">
            <a:alphaModFix/>
          </a:blip>
          <a:srcRect b="0" l="0" r="0" t="0"/>
          <a:stretch/>
        </p:blipFill>
        <p:spPr>
          <a:xfrm>
            <a:off x="623571" y="4864687"/>
            <a:ext cx="2294419" cy="20956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strongcitiesnetwork.org/en/city/berlin-german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ctrTitle"/>
          </p:nvPr>
        </p:nvSpPr>
        <p:spPr>
          <a:xfrm>
            <a:off x="1143000" y="841772"/>
            <a:ext cx="6858000" cy="179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Air Quality Project</a:t>
            </a:r>
            <a:endParaRPr/>
          </a:p>
        </p:txBody>
      </p:sp>
      <p:sp>
        <p:nvSpPr>
          <p:cNvPr id="96" name="Google Shape;96;p14"/>
          <p:cNvSpPr txBox="1"/>
          <p:nvPr>
            <p:ph idx="1" type="subTitle"/>
          </p:nvPr>
        </p:nvSpPr>
        <p:spPr>
          <a:xfrm>
            <a:off x="1143000" y="2701528"/>
            <a:ext cx="6858000" cy="124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Assignment 2: Choosing your Site</a:t>
            </a:r>
            <a:endParaRPr/>
          </a:p>
          <a:p>
            <a:pPr indent="0" lvl="0" marL="0" rtl="0" algn="ctr">
              <a:spcBef>
                <a:spcPts val="800"/>
              </a:spcBef>
              <a:spcAft>
                <a:spcPts val="0"/>
              </a:spcAft>
              <a:buNone/>
            </a:pPr>
            <a:r>
              <a:rPr lang="en"/>
              <a:t>And Intro to Assignment 6: Final Presentation and Media Piece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Share with the Class!</a:t>
            </a:r>
            <a:endParaRPr/>
          </a:p>
        </p:txBody>
      </p:sp>
      <p:sp>
        <p:nvSpPr>
          <p:cNvPr id="162" name="Google Shape;162;p2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FF"/>
                </a:solidFill>
              </a:rPr>
              <a:t>Exit Question: what topic is your team leaning towards? Describe what you’re interested in investigating in 1 minute or less.</a:t>
            </a:r>
            <a:endParaRPr>
              <a:solidFill>
                <a:srgbClr val="0000FF"/>
              </a:solidFill>
            </a:endParaRPr>
          </a:p>
          <a:p>
            <a:pPr indent="0" lvl="0" marL="0" rtl="0" algn="l">
              <a:spcBef>
                <a:spcPts val="800"/>
              </a:spcBef>
              <a:spcAft>
                <a:spcPts val="0"/>
              </a:spcAft>
              <a:buNone/>
            </a:pPr>
            <a:r>
              <a:t/>
            </a:r>
            <a:endParaRPr>
              <a:solidFill>
                <a:srgbClr val="0000FF"/>
              </a:solidFill>
            </a:endParaRPr>
          </a:p>
          <a:p>
            <a:pPr indent="0" lvl="0" marL="0" rtl="0" algn="l">
              <a:spcBef>
                <a:spcPts val="800"/>
              </a:spcBef>
              <a:spcAft>
                <a:spcPts val="0"/>
              </a:spcAft>
              <a:buNone/>
            </a:pPr>
            <a:r>
              <a:t/>
            </a:r>
            <a:endParaRPr>
              <a:solidFill>
                <a:srgbClr val="0000FF"/>
              </a:solidFill>
            </a:endParaRPr>
          </a:p>
        </p:txBody>
      </p:sp>
      <p:sp>
        <p:nvSpPr>
          <p:cNvPr id="163" name="Google Shape;163;p23"/>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64" name="Google Shape;164;p23"/>
          <p:cNvPicPr preferRelativeResize="0"/>
          <p:nvPr/>
        </p:nvPicPr>
        <p:blipFill>
          <a:blip r:embed="rId3">
            <a:alphaModFix/>
          </a:blip>
          <a:stretch>
            <a:fillRect/>
          </a:stretch>
        </p:blipFill>
        <p:spPr>
          <a:xfrm>
            <a:off x="2733225" y="2226400"/>
            <a:ext cx="3677548" cy="2406225"/>
          </a:xfrm>
          <a:prstGeom prst="rect">
            <a:avLst/>
          </a:prstGeom>
          <a:noFill/>
          <a:ln cap="flat" cmpd="sng" w="9525">
            <a:solidFill>
              <a:schemeClr val="dk2"/>
            </a:solidFill>
            <a:prstDash val="solid"/>
            <a:round/>
            <a:headEnd len="sm" w="sm" type="none"/>
            <a:tailEnd len="sm" w="sm" type="none"/>
          </a:ln>
        </p:spPr>
      </p:pic>
      <p:sp>
        <p:nvSpPr>
          <p:cNvPr id="165" name="Google Shape;165;p23"/>
          <p:cNvSpPr txBox="1"/>
          <p:nvPr/>
        </p:nvSpPr>
        <p:spPr>
          <a:xfrm>
            <a:off x="6473350" y="43248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linkClick r:id="rId4"/>
              </a:rPr>
              <a:t>https://strongcitiesnetwork.org/en/city/berlin-germany/</a:t>
            </a:r>
            <a:r>
              <a:rPr lang="en" sz="800"/>
              <a:t>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Today’s Agenda</a:t>
            </a:r>
            <a:endParaRPr/>
          </a:p>
        </p:txBody>
      </p:sp>
      <p:sp>
        <p:nvSpPr>
          <p:cNvPr id="102" name="Google Shape;102;p15"/>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Make teams</a:t>
            </a:r>
            <a:endParaRPr/>
          </a:p>
          <a:p>
            <a:pPr indent="-361950" lvl="0" marL="457200" rtl="0" algn="l">
              <a:spcBef>
                <a:spcPts val="1000"/>
              </a:spcBef>
              <a:spcAft>
                <a:spcPts val="0"/>
              </a:spcAft>
              <a:buSzPts val="2100"/>
              <a:buChar char="•"/>
            </a:pPr>
            <a:r>
              <a:rPr lang="en"/>
              <a:t>Select a site or site(s) to investigate</a:t>
            </a:r>
            <a:endParaRPr/>
          </a:p>
          <a:p>
            <a:pPr indent="-361950" lvl="0" marL="457200" rtl="0" algn="l">
              <a:spcBef>
                <a:spcPts val="1000"/>
              </a:spcBef>
              <a:spcAft>
                <a:spcPts val="0"/>
              </a:spcAft>
              <a:buSzPts val="2100"/>
              <a:buChar char="•"/>
            </a:pPr>
            <a:r>
              <a:rPr lang="en"/>
              <a:t>Familiarize yourself with EPA and EEA Guidelines on Air Quality</a:t>
            </a:r>
            <a:endParaRPr/>
          </a:p>
          <a:p>
            <a:pPr indent="-361950" lvl="0" marL="457200" rtl="0" algn="l">
              <a:spcBef>
                <a:spcPts val="1000"/>
              </a:spcBef>
              <a:spcAft>
                <a:spcPts val="0"/>
              </a:spcAft>
              <a:buSzPts val="2100"/>
              <a:buChar char="•"/>
            </a:pPr>
            <a:r>
              <a:rPr lang="en"/>
              <a:t>Read a case study and understand air quality reports and investigations</a:t>
            </a:r>
            <a:endParaRPr/>
          </a:p>
          <a:p>
            <a:pPr indent="-361950" lvl="0" marL="457200" rtl="0" algn="l">
              <a:spcBef>
                <a:spcPts val="1000"/>
              </a:spcBef>
              <a:spcAft>
                <a:spcPts val="1000"/>
              </a:spcAft>
              <a:buSzPts val="2100"/>
              <a:buChar char="•"/>
            </a:pPr>
            <a:r>
              <a:rPr lang="en"/>
              <a:t>Begin researching your site</a:t>
            </a:r>
            <a:endParaRPr/>
          </a:p>
        </p:txBody>
      </p:sp>
      <p:sp>
        <p:nvSpPr>
          <p:cNvPr id="103" name="Google Shape;103;p15"/>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Looking Ahead: Final Project</a:t>
            </a:r>
            <a:endParaRPr/>
          </a:p>
        </p:txBody>
      </p:sp>
      <p:sp>
        <p:nvSpPr>
          <p:cNvPr id="109" name="Google Shape;109;p16"/>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Read through the final project description on Canvas or in the class drive!</a:t>
            </a:r>
            <a:endParaRPr/>
          </a:p>
          <a:p>
            <a:pPr indent="0" lvl="0" marL="0" rtl="0" algn="l">
              <a:spcBef>
                <a:spcPts val="800"/>
              </a:spcBef>
              <a:spcAft>
                <a:spcPts val="0"/>
              </a:spcAft>
              <a:buNone/>
            </a:pPr>
            <a:r>
              <a:rPr lang="en"/>
              <a:t>Note the main components:</a:t>
            </a:r>
            <a:endParaRPr/>
          </a:p>
          <a:p>
            <a:pPr indent="-361950" lvl="0" marL="457200" rtl="0" algn="l">
              <a:spcBef>
                <a:spcPts val="800"/>
              </a:spcBef>
              <a:spcAft>
                <a:spcPts val="0"/>
              </a:spcAft>
              <a:buSzPts val="2100"/>
              <a:buChar char="•"/>
            </a:pPr>
            <a:r>
              <a:rPr lang="en"/>
              <a:t>Potential Topics</a:t>
            </a:r>
            <a:endParaRPr/>
          </a:p>
          <a:p>
            <a:pPr indent="-361950" lvl="0" marL="457200" rtl="0" algn="l">
              <a:spcBef>
                <a:spcPts val="0"/>
              </a:spcBef>
              <a:spcAft>
                <a:spcPts val="0"/>
              </a:spcAft>
              <a:buSzPts val="2100"/>
              <a:buChar char="•"/>
            </a:pPr>
            <a:r>
              <a:rPr lang="en"/>
              <a:t>Peer “Conference” Presentation week after</a:t>
            </a:r>
            <a:endParaRPr/>
          </a:p>
          <a:p>
            <a:pPr indent="-361950" lvl="0" marL="457200" rtl="0" algn="l">
              <a:spcBef>
                <a:spcPts val="1000"/>
              </a:spcBef>
              <a:spcAft>
                <a:spcPts val="0"/>
              </a:spcAft>
              <a:buSzPts val="2100"/>
              <a:buChar char="•"/>
            </a:pPr>
            <a:r>
              <a:rPr lang="en"/>
              <a:t>Media Piece for Gala Showcase at end of term</a:t>
            </a:r>
            <a:endParaRPr/>
          </a:p>
          <a:p>
            <a:pPr indent="-361950" lvl="0" marL="457200" rtl="0" algn="l">
              <a:spcBef>
                <a:spcPts val="1000"/>
              </a:spcBef>
              <a:spcAft>
                <a:spcPts val="0"/>
              </a:spcAft>
              <a:buSzPts val="2100"/>
              <a:buChar char="•"/>
            </a:pPr>
            <a:r>
              <a:rPr lang="en"/>
              <a:t>Also, </a:t>
            </a:r>
            <a:r>
              <a:rPr lang="en"/>
              <a:t>Preliminary Presentation next week (more on that tomorrow)</a:t>
            </a:r>
            <a:endParaRPr/>
          </a:p>
          <a:p>
            <a:pPr indent="0" lvl="0" marL="0" rtl="0" algn="l">
              <a:spcBef>
                <a:spcPts val="1000"/>
              </a:spcBef>
              <a:spcAft>
                <a:spcPts val="1000"/>
              </a:spcAft>
              <a:buNone/>
            </a:pPr>
            <a:r>
              <a:rPr lang="en"/>
              <a:t>Questions? </a:t>
            </a:r>
            <a:endParaRPr>
              <a:solidFill>
                <a:srgbClr val="0000FF"/>
              </a:solidFill>
            </a:endParaRPr>
          </a:p>
        </p:txBody>
      </p:sp>
      <p:sp>
        <p:nvSpPr>
          <p:cNvPr id="110" name="Google Shape;110;p16"/>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Making Teams and Signing Up</a:t>
            </a:r>
            <a:endParaRPr/>
          </a:p>
        </p:txBody>
      </p:sp>
      <p:sp>
        <p:nvSpPr>
          <p:cNvPr id="116" name="Google Shape;116;p1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Teams of 2-3 students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Once you have your team, go to the sign up sheet in the Drive (and linked on Canvas) and put your names down next to the site you want to investigate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Create a copy of the Assignment 2 document to be a team submission and write down your team names and your site name(s)</a:t>
            </a:r>
            <a:endParaRPr>
              <a:solidFill>
                <a:srgbClr val="0000FF"/>
              </a:solidFill>
            </a:endParaRPr>
          </a:p>
        </p:txBody>
      </p:sp>
      <p:sp>
        <p:nvSpPr>
          <p:cNvPr id="117" name="Google Shape;117;p17"/>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EPA Guidelines</a:t>
            </a:r>
            <a:endParaRPr/>
          </a:p>
        </p:txBody>
      </p:sp>
      <p:sp>
        <p:nvSpPr>
          <p:cNvPr id="123" name="Google Shape;123;p18"/>
          <p:cNvSpPr txBox="1"/>
          <p:nvPr>
            <p:ph idx="1" type="body"/>
          </p:nvPr>
        </p:nvSpPr>
        <p:spPr>
          <a:xfrm>
            <a:off x="628650" y="1171400"/>
            <a:ext cx="75132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a:t>
            </a:r>
            <a:r>
              <a:rPr lang="en" sz="2000"/>
              <a:t>lick around the Environmental Protection Agency’s Air Quality Regulations</a:t>
            </a:r>
            <a:endParaRPr sz="2000"/>
          </a:p>
          <a:p>
            <a:pPr indent="0" lvl="0" marL="0" rtl="0" algn="l">
              <a:spcBef>
                <a:spcPts val="800"/>
              </a:spcBef>
              <a:spcAft>
                <a:spcPts val="0"/>
              </a:spcAft>
              <a:buNone/>
            </a:pPr>
            <a:r>
              <a:rPr lang="en" sz="2000">
                <a:solidFill>
                  <a:srgbClr val="0000FF"/>
                </a:solidFill>
              </a:rPr>
              <a:t>Summarize your findings about US air quality regulations. Your site is not in the US, but you can apply the EPA’s regulations to it as an exercise</a:t>
            </a:r>
            <a:endParaRPr sz="2000">
              <a:solidFill>
                <a:srgbClr val="0000FF"/>
              </a:solidFill>
            </a:endParaRPr>
          </a:p>
        </p:txBody>
      </p:sp>
      <p:sp>
        <p:nvSpPr>
          <p:cNvPr id="124" name="Google Shape;124;p18"/>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25" name="Google Shape;125;p18"/>
          <p:cNvPicPr preferRelativeResize="0"/>
          <p:nvPr/>
        </p:nvPicPr>
        <p:blipFill>
          <a:blip r:embed="rId3">
            <a:alphaModFix/>
          </a:blip>
          <a:stretch>
            <a:fillRect/>
          </a:stretch>
        </p:blipFill>
        <p:spPr>
          <a:xfrm>
            <a:off x="2438475" y="2645819"/>
            <a:ext cx="4267049" cy="204393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EEA Guidelines</a:t>
            </a:r>
            <a:endParaRPr/>
          </a:p>
        </p:txBody>
      </p:sp>
      <p:sp>
        <p:nvSpPr>
          <p:cNvPr id="131" name="Google Shape;131;p1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Click around the European Environment Agency’s Air Quality Regulations</a:t>
            </a:r>
            <a:endParaRPr/>
          </a:p>
          <a:p>
            <a:pPr indent="0" lvl="0" marL="0" rtl="0" algn="l">
              <a:spcBef>
                <a:spcPts val="800"/>
              </a:spcBef>
              <a:spcAft>
                <a:spcPts val="0"/>
              </a:spcAft>
              <a:buClr>
                <a:schemeClr val="dk1"/>
              </a:buClr>
              <a:buSzPts val="1100"/>
              <a:buFont typeface="Arial"/>
              <a:buNone/>
            </a:pPr>
            <a:r>
              <a:rPr lang="en" sz="2000">
                <a:solidFill>
                  <a:srgbClr val="0000FF"/>
                </a:solidFill>
              </a:rPr>
              <a:t>Summarize your findings about EU air quality regulations. Especially note anything that might be relevant to your site, your pollutants, or your project.</a:t>
            </a:r>
            <a:endParaRPr/>
          </a:p>
        </p:txBody>
      </p:sp>
      <p:sp>
        <p:nvSpPr>
          <p:cNvPr id="132" name="Google Shape;132;p19"/>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33" name="Google Shape;133;p19"/>
          <p:cNvPicPr preferRelativeResize="0"/>
          <p:nvPr/>
        </p:nvPicPr>
        <p:blipFill>
          <a:blip r:embed="rId3">
            <a:alphaModFix/>
          </a:blip>
          <a:stretch>
            <a:fillRect/>
          </a:stretch>
        </p:blipFill>
        <p:spPr>
          <a:xfrm>
            <a:off x="2709138" y="2835900"/>
            <a:ext cx="3725727" cy="1842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Case Study</a:t>
            </a:r>
            <a:endParaRPr/>
          </a:p>
        </p:txBody>
      </p:sp>
      <p:sp>
        <p:nvSpPr>
          <p:cNvPr id="139" name="Google Shape;139;p2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FF"/>
                </a:solidFill>
              </a:rPr>
              <a:t>Answer the questions corresponding to these figures as a group:</a:t>
            </a:r>
            <a:endParaRPr>
              <a:solidFill>
                <a:srgbClr val="0000FF"/>
              </a:solidFill>
            </a:endParaRPr>
          </a:p>
        </p:txBody>
      </p:sp>
      <p:sp>
        <p:nvSpPr>
          <p:cNvPr id="140" name="Google Shape;140;p20"/>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1" name="Google Shape;141;p20"/>
          <p:cNvPicPr preferRelativeResize="0"/>
          <p:nvPr/>
        </p:nvPicPr>
        <p:blipFill>
          <a:blip r:embed="rId3">
            <a:alphaModFix/>
          </a:blip>
          <a:stretch>
            <a:fillRect/>
          </a:stretch>
        </p:blipFill>
        <p:spPr>
          <a:xfrm>
            <a:off x="1483028" y="1926800"/>
            <a:ext cx="2997222" cy="2705825"/>
          </a:xfrm>
          <a:prstGeom prst="rect">
            <a:avLst/>
          </a:prstGeom>
          <a:noFill/>
          <a:ln>
            <a:noFill/>
          </a:ln>
        </p:spPr>
      </p:pic>
      <p:pic>
        <p:nvPicPr>
          <p:cNvPr id="142" name="Google Shape;142;p20"/>
          <p:cNvPicPr preferRelativeResize="0"/>
          <p:nvPr/>
        </p:nvPicPr>
        <p:blipFill>
          <a:blip r:embed="rId4">
            <a:alphaModFix/>
          </a:blip>
          <a:stretch>
            <a:fillRect/>
          </a:stretch>
        </p:blipFill>
        <p:spPr>
          <a:xfrm>
            <a:off x="4480250" y="1926800"/>
            <a:ext cx="3180725" cy="27058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Case Study (con’t)</a:t>
            </a:r>
            <a:endParaRPr/>
          </a:p>
        </p:txBody>
      </p:sp>
      <p:sp>
        <p:nvSpPr>
          <p:cNvPr id="148" name="Google Shape;148;p2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Now read the article that these figures came from: “Source Region Identification Using Kernel Smoothing,” by Henry et al.</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Answer the reading questions in your answer sheet as a group</a:t>
            </a:r>
            <a:endParaRPr>
              <a:solidFill>
                <a:srgbClr val="0000FF"/>
              </a:solidFill>
            </a:endParaRPr>
          </a:p>
        </p:txBody>
      </p:sp>
      <p:sp>
        <p:nvSpPr>
          <p:cNvPr id="149" name="Google Shape;149;p21"/>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Research Your Site</a:t>
            </a:r>
            <a:endParaRPr/>
          </a:p>
        </p:txBody>
      </p:sp>
      <p:sp>
        <p:nvSpPr>
          <p:cNvPr id="155" name="Google Shape;155;p2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Using what you’ve found about environmental guidelines and modern air quality research, begin to research your site.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solidFill>
                  <a:srgbClr val="0000FF"/>
                </a:solidFill>
              </a:rPr>
              <a:t>Record some preliminary research findings in your answer sheet. Assemble a “major source” list and submit at least 3 sources with your answer sheet. You can of course continue to </a:t>
            </a:r>
            <a:r>
              <a:rPr lang="en">
                <a:solidFill>
                  <a:srgbClr val="0000FF"/>
                </a:solidFill>
              </a:rPr>
              <a:t>research your site beyond the time in this class.</a:t>
            </a:r>
            <a:endParaRPr>
              <a:solidFill>
                <a:srgbClr val="0000FF"/>
              </a:solidFill>
            </a:endParaRPr>
          </a:p>
        </p:txBody>
      </p:sp>
      <p:sp>
        <p:nvSpPr>
          <p:cNvPr id="156" name="Google Shape;156;p22"/>
          <p:cNvSpPr txBox="1"/>
          <p:nvPr>
            <p:ph idx="12" type="sldNum"/>
          </p:nvPr>
        </p:nvSpPr>
        <p:spPr>
          <a:xfrm>
            <a:off x="8141784" y="4821625"/>
            <a:ext cx="3735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